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7" r:id="rId1"/>
  </p:sldMasterIdLst>
  <p:notesMasterIdLst>
    <p:notesMasterId r:id="rId6"/>
  </p:notesMasterIdLst>
  <p:sldIdLst>
    <p:sldId id="256" r:id="rId2"/>
    <p:sldId id="272" r:id="rId3"/>
    <p:sldId id="282" r:id="rId4"/>
    <p:sldId id="283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16" autoAdjust="0"/>
  </p:normalViewPr>
  <p:slideViewPr>
    <p:cSldViewPr snapToGrid="0" snapToObjects="1">
      <p:cViewPr varScale="1">
        <p:scale>
          <a:sx n="107" d="100"/>
          <a:sy n="107" d="100"/>
        </p:scale>
        <p:origin x="-17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hart%20in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'[Chart in Microsoft Office PowerPoint]Sheet1'!$B$1</c:f>
              <c:strCache>
                <c:ptCount val="1"/>
                <c:pt idx="0">
                  <c:v>NG Demand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cat>
            <c:strRef>
              <c:f>'[Chart in Microsoft Office PowerPoint]Sheet1'!$A$2:$A$5</c:f>
              <c:strCache>
                <c:ptCount val="4"/>
                <c:pt idx="0">
                  <c:v>Current Power Sector NG Demand</c:v>
                </c:pt>
                <c:pt idx="1">
                  <c:v>EPA-Driven Coal Retirements Proximate to Existing NGCC</c:v>
                </c:pt>
                <c:pt idx="2">
                  <c:v>60 GW Retirement Replaced with NG</c:v>
                </c:pt>
                <c:pt idx="3">
                  <c:v>9 BCF/D of LNG Exports</c:v>
                </c:pt>
              </c:strCache>
            </c:strRef>
          </c:cat>
          <c:val>
            <c:numRef>
              <c:f>'[Chart in Microsoft Office PowerPoint]Sheet1'!$B$2:$B$5</c:f>
              <c:numCache>
                <c:formatCode>General</c:formatCode>
                <c:ptCount val="4"/>
                <c:pt idx="0">
                  <c:v>7330</c:v>
                </c:pt>
                <c:pt idx="1">
                  <c:v>280</c:v>
                </c:pt>
                <c:pt idx="2">
                  <c:v>1550</c:v>
                </c:pt>
                <c:pt idx="3">
                  <c:v>3285</c:v>
                </c:pt>
              </c:numCache>
            </c:numRef>
          </c:val>
        </c:ser>
        <c:axId val="48915584"/>
        <c:axId val="49467776"/>
      </c:barChart>
      <c:catAx>
        <c:axId val="48915584"/>
        <c:scaling>
          <c:orientation val="minMax"/>
        </c:scaling>
        <c:axPos val="b"/>
        <c:tickLblPos val="nextTo"/>
        <c:crossAx val="49467776"/>
        <c:crosses val="autoZero"/>
        <c:auto val="1"/>
        <c:lblAlgn val="ctr"/>
        <c:lblOffset val="100"/>
      </c:catAx>
      <c:valAx>
        <c:axId val="494677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BCF/year</a:t>
                </a:r>
              </a:p>
            </c:rich>
          </c:tx>
          <c:layout/>
        </c:title>
        <c:numFmt formatCode="General" sourceLinked="1"/>
        <c:tickLblPos val="nextTo"/>
        <c:crossAx val="48915584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0.35111</cdr:x>
      <cdr:y>0.3764</cdr:y>
    </cdr:from>
    <cdr:to>
      <cdr:x>0.92296</cdr:x>
      <cdr:y>0.47191</cdr:y>
    </cdr:to>
    <cdr:sp macro="" textlink="">
      <cdr:nvSpPr>
        <cdr:cNvPr id="2" name="Right Brace 1"/>
        <cdr:cNvSpPr/>
      </cdr:nvSpPr>
      <cdr:spPr>
        <a:xfrm xmlns:a="http://schemas.openxmlformats.org/drawingml/2006/main" rot="16200000">
          <a:off x="3933826" y="-400052"/>
          <a:ext cx="323847" cy="367665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0.45344</cdr:x>
      <cdr:y>0.30375</cdr:y>
    </cdr:from>
    <cdr:to>
      <cdr:x>0.79863</cdr:x>
      <cdr:y>0.37959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77098" y="1300790"/>
          <a:ext cx="1428980" cy="3247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/>
            <a:t>Incremental NG Demand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DDF74-EBDF-C94F-9693-498DD64FD956}" type="datetimeFigureOut">
              <a:rPr lang="en-US"/>
              <a:pPr/>
              <a:t>1/17/2012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BACE5-6D7D-574F-8FFE-922AADCF8709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6056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5065E-7961-3044-B78E-22A0A851ED60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Most constrained</a:t>
            </a:r>
            <a:r>
              <a:rPr lang="en-US" baseline="0" dirty="0" smtClean="0"/>
              <a:t> capacity is along </a:t>
            </a:r>
            <a:r>
              <a:rPr lang="en-US" baseline="0" dirty="0" err="1" smtClean="0"/>
              <a:t>ohio</a:t>
            </a:r>
            <a:r>
              <a:rPr lang="en-US" baseline="0" dirty="0" smtClean="0"/>
              <a:t> river valley (http://web.mit.edu/mitei/research/studies/documents/natural-gas-2011/NaturalGas_Chapter4_Electricity.pdf)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Chart on right gives example of how much more NG would be used under a variety of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85065E-7961-3044-B78E-22A0A851ED6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2" descr="JISEA_logo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85788" y="381000"/>
            <a:ext cx="421481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 userDrawn="1"/>
        </p:nvSpPr>
        <p:spPr>
          <a:xfrm>
            <a:off x="0" y="6186311"/>
            <a:ext cx="9144000" cy="6716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1" descr="charts_tint.jpg"/>
          <p:cNvPicPr>
            <a:picLocks noChangeAspect="1"/>
          </p:cNvPicPr>
          <p:nvPr userDrawn="1"/>
        </p:nvPicPr>
        <p:blipFill>
          <a:blip r:embed="rId3">
            <a:alphaModFix amt="51000"/>
          </a:blip>
          <a:srcRect r="20888" b="28558"/>
          <a:stretch>
            <a:fillRect/>
          </a:stretch>
        </p:blipFill>
        <p:spPr bwMode="auto">
          <a:xfrm>
            <a:off x="2208213" y="3048000"/>
            <a:ext cx="70548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reeform 8"/>
          <p:cNvSpPr/>
          <p:nvPr userDrawn="1"/>
        </p:nvSpPr>
        <p:spPr>
          <a:xfrm>
            <a:off x="-1588" y="3881438"/>
            <a:ext cx="603251" cy="2978150"/>
          </a:xfrm>
          <a:custGeom>
            <a:avLst/>
            <a:gdLst>
              <a:gd name="connsiteX0" fmla="*/ 0 w 603250"/>
              <a:gd name="connsiteY0" fmla="*/ 2978150 h 2978150"/>
              <a:gd name="connsiteX1" fmla="*/ 603250 w 603250"/>
              <a:gd name="connsiteY1" fmla="*/ 2673350 h 2978150"/>
              <a:gd name="connsiteX2" fmla="*/ 603250 w 603250"/>
              <a:gd name="connsiteY2" fmla="*/ 0 h 2978150"/>
              <a:gd name="connsiteX3" fmla="*/ 0 w 603250"/>
              <a:gd name="connsiteY3" fmla="*/ 374650 h 2978150"/>
              <a:gd name="connsiteX4" fmla="*/ 0 w 603250"/>
              <a:gd name="connsiteY4" fmla="*/ 2978150 h 297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3250" h="2978150">
                <a:moveTo>
                  <a:pt x="0" y="2978150"/>
                </a:moveTo>
                <a:lnTo>
                  <a:pt x="603250" y="2673350"/>
                </a:lnTo>
                <a:lnTo>
                  <a:pt x="603250" y="0"/>
                </a:lnTo>
                <a:lnTo>
                  <a:pt x="0" y="374650"/>
                </a:lnTo>
                <a:lnTo>
                  <a:pt x="0" y="2978150"/>
                </a:lnTo>
                <a:close/>
              </a:path>
            </a:pathLst>
          </a:custGeom>
          <a:solidFill>
            <a:srgbClr val="67AA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34544" y="1897593"/>
            <a:ext cx="4632678" cy="1044574"/>
          </a:xfrm>
        </p:spPr>
        <p:txBody>
          <a:bodyPr lIns="0" tIns="0" rIns="0"/>
          <a:lstStyle>
            <a:lvl1pPr>
              <a:defRPr sz="2700" b="1"/>
            </a:lvl1pPr>
          </a:lstStyle>
          <a:p>
            <a:r>
              <a:rPr lang="en-US" dirty="0" smtClean="0"/>
              <a:t>Joint Institute for Strategic Energy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48656" y="3547533"/>
            <a:ext cx="1789289" cy="354189"/>
          </a:xfrm>
        </p:spPr>
        <p:txBody>
          <a:bodyPr/>
          <a:lstStyle>
            <a:lvl1pPr marL="0" indent="0" algn="l">
              <a:buNone/>
              <a:defRPr sz="17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April 2011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charts_tint.jpg"/>
          <p:cNvPicPr>
            <a:picLocks noChangeAspect="1"/>
          </p:cNvPicPr>
          <p:nvPr userDrawn="1"/>
        </p:nvPicPr>
        <p:blipFill>
          <a:blip r:embed="rId2">
            <a:alphaModFix amt="51000"/>
          </a:blip>
          <a:srcRect r="20888" b="28558"/>
          <a:stretch>
            <a:fillRect/>
          </a:stretch>
        </p:blipFill>
        <p:spPr bwMode="auto">
          <a:xfrm>
            <a:off x="2208213" y="3048000"/>
            <a:ext cx="70548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2622067" y="-856325"/>
            <a:ext cx="3280833" cy="7632261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reeform 7"/>
          <p:cNvSpPr/>
          <p:nvPr userDrawn="1"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228600 h 228600"/>
              <a:gd name="connsiteX1" fmla="*/ 266700 w 9144000"/>
              <a:gd name="connsiteY1" fmla="*/ 25400 h 228600"/>
              <a:gd name="connsiteX2" fmla="*/ 9144000 w 9144000"/>
              <a:gd name="connsiteY2" fmla="*/ 0 h 228600"/>
              <a:gd name="connsiteX3" fmla="*/ 8902700 w 9144000"/>
              <a:gd name="connsiteY3" fmla="*/ 228600 h 228600"/>
              <a:gd name="connsiteX4" fmla="*/ 0 w 9144000"/>
              <a:gd name="connsiteY4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228600">
                <a:moveTo>
                  <a:pt x="0" y="228600"/>
                </a:moveTo>
                <a:lnTo>
                  <a:pt x="266700" y="25400"/>
                </a:lnTo>
                <a:lnTo>
                  <a:pt x="9144000" y="0"/>
                </a:lnTo>
                <a:lnTo>
                  <a:pt x="8902700" y="228600"/>
                </a:lnTo>
                <a:lnTo>
                  <a:pt x="0" y="228600"/>
                </a:lnTo>
                <a:close/>
              </a:path>
            </a:pathLst>
          </a:custGeom>
          <a:solidFill>
            <a:srgbClr val="67AA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 Placeholder 9"/>
          <p:cNvSpPr txBox="1">
            <a:spLocks/>
          </p:cNvSpPr>
          <p:nvPr userDrawn="1"/>
        </p:nvSpPr>
        <p:spPr>
          <a:xfrm>
            <a:off x="8525617" y="6623856"/>
            <a:ext cx="498431" cy="241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>
              <a:buNone/>
              <a:defRPr sz="1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2BEB0A62-0430-FE41-A5E0-B494BC2D9928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0" name="Content Placeholder 5" descr="JISEA_1-gray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77200" y="6187149"/>
            <a:ext cx="990600" cy="366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6629400"/>
            <a:ext cx="9144000" cy="228600"/>
          </a:xfrm>
          <a:custGeom>
            <a:avLst/>
            <a:gdLst>
              <a:gd name="connsiteX0" fmla="*/ 0 w 9144000"/>
              <a:gd name="connsiteY0" fmla="*/ 228600 h 228600"/>
              <a:gd name="connsiteX1" fmla="*/ 266700 w 9144000"/>
              <a:gd name="connsiteY1" fmla="*/ 25400 h 228600"/>
              <a:gd name="connsiteX2" fmla="*/ 9144000 w 9144000"/>
              <a:gd name="connsiteY2" fmla="*/ 0 h 228600"/>
              <a:gd name="connsiteX3" fmla="*/ 8902700 w 9144000"/>
              <a:gd name="connsiteY3" fmla="*/ 228600 h 228600"/>
              <a:gd name="connsiteX4" fmla="*/ 0 w 9144000"/>
              <a:gd name="connsiteY4" fmla="*/ 22860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228600">
                <a:moveTo>
                  <a:pt x="0" y="228600"/>
                </a:moveTo>
                <a:lnTo>
                  <a:pt x="266700" y="25400"/>
                </a:lnTo>
                <a:lnTo>
                  <a:pt x="9144000" y="0"/>
                </a:lnTo>
                <a:lnTo>
                  <a:pt x="8902700" y="228600"/>
                </a:lnTo>
                <a:lnTo>
                  <a:pt x="0" y="228600"/>
                </a:lnTo>
                <a:close/>
              </a:path>
            </a:pathLst>
          </a:custGeom>
          <a:solidFill>
            <a:srgbClr val="67AA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069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0526"/>
            <a:ext cx="8229600" cy="529695"/>
          </a:xfrm>
          <a:prstGeom prst="rect">
            <a:avLst/>
          </a:prstGeom>
        </p:spPr>
        <p:txBody>
          <a:bodyPr vert="horz" lIns="91440" tIns="0" rIns="9144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9144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9"/>
          <p:cNvSpPr txBox="1">
            <a:spLocks/>
          </p:cNvSpPr>
          <p:nvPr/>
        </p:nvSpPr>
        <p:spPr>
          <a:xfrm>
            <a:off x="8525617" y="6623856"/>
            <a:ext cx="498431" cy="241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>
              <a:buNone/>
              <a:defRPr sz="1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2BEB0A62-0430-FE41-A5E0-B494BC2D9928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3" name="Content Placeholder 5" descr="JISEA_1-gray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77200" y="6187149"/>
            <a:ext cx="990600" cy="366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7" r:id="rId3"/>
    <p:sldLayoutId id="2147483671" r:id="rId4"/>
    <p:sldLayoutId id="2147483672" r:id="rId5"/>
    <p:sldLayoutId id="2147483675" r:id="rId6"/>
    <p:sldLayoutId id="2147483676" r:id="rId7"/>
    <p:sldLayoutId id="2147483679" r:id="rId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745" y="1897593"/>
            <a:ext cx="7075503" cy="1044574"/>
          </a:xfrm>
        </p:spPr>
        <p:txBody>
          <a:bodyPr/>
          <a:lstStyle/>
          <a:p>
            <a:pPr algn="ctr"/>
            <a:r>
              <a:rPr lang="en-US" dirty="0" smtClean="0"/>
              <a:t>JISEA Natural Gas Study: </a:t>
            </a:r>
            <a:br>
              <a:rPr lang="en-US" dirty="0" smtClean="0"/>
            </a:br>
            <a:r>
              <a:rPr lang="en-US" dirty="0" smtClean="0"/>
              <a:t>Potential U.S. Electric Power Futures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2155" y="3547533"/>
            <a:ext cx="7519387" cy="1658617"/>
          </a:xfrm>
        </p:spPr>
        <p:txBody>
          <a:bodyPr/>
          <a:lstStyle/>
          <a:p>
            <a:pPr algn="ctr"/>
            <a:r>
              <a:rPr lang="en-US" sz="20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Drawing the Blueprint for a Sustainable Energy Future</a:t>
            </a:r>
          </a:p>
          <a:p>
            <a:pPr algn="ctr"/>
            <a:endParaRPr lang="en-US" sz="20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algn="ctr"/>
            <a:r>
              <a:rPr lang="en-US" sz="18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Denver Museum of Science and Nature</a:t>
            </a:r>
          </a:p>
          <a:p>
            <a:pPr algn="ctr"/>
            <a:endParaRPr lang="en-US" sz="1800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n-lt"/>
            </a:endParaRPr>
          </a:p>
          <a:p>
            <a:pPr algn="ctr"/>
            <a:r>
              <a:rPr lang="en-US" sz="1800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n-lt"/>
              </a:rPr>
              <a:t>Jeffrey Logan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						January 18, 2012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87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30762"/>
          </a:xfrm>
        </p:spPr>
        <p:txBody>
          <a:bodyPr/>
          <a:lstStyle/>
          <a:p>
            <a:r>
              <a:rPr lang="en-US" dirty="0" smtClean="0"/>
              <a:t>JISEA conducts leading-edge interdisciplinary research and provides objective and credible data, tools, and analysis to guide global energy investment and policy decisions. </a:t>
            </a:r>
          </a:p>
          <a:p>
            <a:r>
              <a:rPr lang="en-US" dirty="0" smtClean="0"/>
              <a:t>The founding institutional partners of the Joint Institute include NREL, MIT, Stanford, CU Boulder, Colorado School of Mines, and Colorado State University. </a:t>
            </a:r>
          </a:p>
          <a:p>
            <a:endParaRPr lang="en-US" dirty="0"/>
          </a:p>
        </p:txBody>
      </p:sp>
      <p:pic>
        <p:nvPicPr>
          <p:cNvPr id="21606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95400" y="5029200"/>
            <a:ext cx="1524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069" name="Picture 5"/>
          <p:cNvPicPr>
            <a:picLocks noChangeAspect="1" noChangeArrowheads="1"/>
          </p:cNvPicPr>
          <p:nvPr/>
        </p:nvPicPr>
        <p:blipFill>
          <a:blip r:embed="rId4" cstate="screen"/>
          <a:srcRect l="17568" r="26216"/>
          <a:stretch>
            <a:fillRect/>
          </a:stretch>
        </p:blipFill>
        <p:spPr bwMode="auto">
          <a:xfrm>
            <a:off x="6629400" y="5105820"/>
            <a:ext cx="1219200" cy="82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073" name="Picture 9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438400" y="5624536"/>
            <a:ext cx="1524000" cy="445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075" name="Picture 11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419600" y="5409256"/>
            <a:ext cx="2057399" cy="661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076" name="Picture 12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200400" y="5105820"/>
            <a:ext cx="2743200" cy="252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077" name="Picture 13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1066800" y="5560675"/>
            <a:ext cx="1371600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304800" y="331776"/>
            <a:ext cx="8686800" cy="529695"/>
          </a:xfrm>
        </p:spPr>
        <p:txBody>
          <a:bodyPr/>
          <a:lstStyle/>
          <a:p>
            <a:r>
              <a:rPr lang="en-US" sz="3200" dirty="0" smtClean="0"/>
              <a:t>Joint Institute for Strategic Energy Analysis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and Electric Power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Initiated </a:t>
            </a:r>
            <a:r>
              <a:rPr lang="en-US" dirty="0" smtClean="0"/>
              <a:t>in </a:t>
            </a:r>
            <a:r>
              <a:rPr lang="en-US" dirty="0" smtClean="0"/>
              <a:t>summer 2011 with 8 </a:t>
            </a:r>
            <a:r>
              <a:rPr lang="en-US" dirty="0" smtClean="0"/>
              <a:t>sponsors and JISEA team</a:t>
            </a:r>
            <a:endParaRPr lang="en-US" dirty="0" smtClean="0"/>
          </a:p>
          <a:p>
            <a:r>
              <a:rPr lang="en-US" dirty="0" smtClean="0"/>
              <a:t>Preliminary results ready in March 2012, final report summer 2012</a:t>
            </a:r>
          </a:p>
          <a:p>
            <a:r>
              <a:rPr lang="en-US" dirty="0" smtClean="0"/>
              <a:t>Three main areas of focus:</a:t>
            </a:r>
          </a:p>
          <a:p>
            <a:pPr lvl="1"/>
            <a:r>
              <a:rPr lang="en-US" dirty="0" smtClean="0"/>
              <a:t>Lifecycle GHG assessment of unconventional gas</a:t>
            </a:r>
          </a:p>
          <a:p>
            <a:pPr lvl="2"/>
            <a:r>
              <a:rPr lang="en-US" dirty="0" smtClean="0"/>
              <a:t>Harmonization of published results and potential bottom-up LCA</a:t>
            </a:r>
          </a:p>
          <a:p>
            <a:pPr lvl="1"/>
            <a:r>
              <a:rPr lang="en-US" dirty="0" smtClean="0"/>
              <a:t>Trend assessment of regulations and BMPs in 6 basins</a:t>
            </a:r>
          </a:p>
          <a:p>
            <a:pPr lvl="2"/>
            <a:r>
              <a:rPr lang="en-US" dirty="0" smtClean="0"/>
              <a:t>Incremental cost of operating at higher environmental standards</a:t>
            </a:r>
          </a:p>
          <a:p>
            <a:pPr lvl="1"/>
            <a:r>
              <a:rPr lang="en-US" dirty="0" smtClean="0"/>
              <a:t>Electric power sector scenarios</a:t>
            </a:r>
          </a:p>
          <a:p>
            <a:pPr lvl="2"/>
            <a:r>
              <a:rPr lang="en-US" dirty="0" smtClean="0"/>
              <a:t>How will gas supply, other policies and technology outcomes affect the transformation of the U.S. power sector (focus on achieving low carbon future)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al and ng plants-01[1]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" y="1752604"/>
            <a:ext cx="4973444" cy="37293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700" y="344752"/>
            <a:ext cx="8610600" cy="529695"/>
          </a:xfrm>
        </p:spPr>
        <p:txBody>
          <a:bodyPr>
            <a:normAutofit fontScale="90000"/>
          </a:bodyPr>
          <a:lstStyle/>
          <a:p>
            <a:r>
              <a:rPr lang="en-US" sz="2600" dirty="0" smtClean="0"/>
              <a:t>Impact of EPA Rules and LNG exports on Natural Gas Demand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142682" y="1447800"/>
            <a:ext cx="4505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Coal Plants Potentially at Risk of </a:t>
            </a:r>
            <a:r>
              <a:rPr lang="en-US" dirty="0" smtClean="0"/>
              <a:t>Retirement </a:t>
            </a:r>
            <a:r>
              <a:rPr lang="en-US" dirty="0" smtClean="0"/>
              <a:t>from EPA </a:t>
            </a:r>
            <a:r>
              <a:rPr lang="en-US" dirty="0" smtClean="0"/>
              <a:t>Regulations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2683" y="6057900"/>
            <a:ext cx="53437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NREL 2010. For illustrative purposes only. Some of these “at risk” plants are now considered safe given the relative looseness of the 316(b) rule..</a:t>
            </a:r>
            <a:endParaRPr lang="en-US" sz="1000" dirty="0"/>
          </a:p>
        </p:txBody>
      </p:sp>
      <p:sp>
        <p:nvSpPr>
          <p:cNvPr id="19" name="Flowchart: Process 18"/>
          <p:cNvSpPr/>
          <p:nvPr/>
        </p:nvSpPr>
        <p:spPr>
          <a:xfrm>
            <a:off x="142683" y="4438654"/>
            <a:ext cx="1381317" cy="5334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7"/>
          <p:cNvGrpSpPr/>
          <p:nvPr/>
        </p:nvGrpSpPr>
        <p:grpSpPr>
          <a:xfrm>
            <a:off x="76200" y="4573224"/>
            <a:ext cx="1962443" cy="828675"/>
            <a:chOff x="1" y="4619625"/>
            <a:chExt cx="1962443" cy="828675"/>
          </a:xfrm>
        </p:grpSpPr>
        <p:pic>
          <p:nvPicPr>
            <p:cNvPr id="12" name="Picture 11" descr="coal and ng plants-01[1].jp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086" t="71514" r="70583" b="14319"/>
            <a:stretch>
              <a:fillRect/>
            </a:stretch>
          </p:blipFill>
          <p:spPr>
            <a:xfrm>
              <a:off x="1" y="4619625"/>
              <a:ext cx="1962443" cy="82296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85800" y="4829175"/>
              <a:ext cx="182742" cy="12311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MW</a:t>
              </a:r>
              <a:endPara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2450" y="5315664"/>
              <a:ext cx="182742" cy="12311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MW</a:t>
              </a:r>
              <a:endPara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693683" y="4829175"/>
              <a:ext cx="182742" cy="12311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MW</a:t>
              </a:r>
              <a:endPara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552575" y="5325189"/>
              <a:ext cx="182742" cy="12311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MW</a:t>
              </a:r>
              <a:endPara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</p:grpSp>
      <p:graphicFrame>
        <p:nvGraphicFramePr>
          <p:cNvPr id="18" name="Chart 17"/>
          <p:cNvGraphicFramePr/>
          <p:nvPr/>
        </p:nvGraphicFramePr>
        <p:xfrm>
          <a:off x="4864608" y="1447800"/>
          <a:ext cx="4139691" cy="4282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ISEA_template">
  <a:themeElements>
    <a:clrScheme name="JISEA colors">
      <a:dk1>
        <a:srgbClr val="000000"/>
      </a:dk1>
      <a:lt1>
        <a:sysClr val="window" lastClr="FFFFFF"/>
      </a:lt1>
      <a:dk2>
        <a:srgbClr val="77B800"/>
      </a:dk2>
      <a:lt2>
        <a:srgbClr val="D9D9D9"/>
      </a:lt2>
      <a:accent1>
        <a:srgbClr val="5F6A72"/>
      </a:accent1>
      <a:accent2>
        <a:srgbClr val="005288"/>
      </a:accent2>
      <a:accent3>
        <a:srgbClr val="E76424"/>
      </a:accent3>
      <a:accent4>
        <a:srgbClr val="C9242B"/>
      </a:accent4>
      <a:accent5>
        <a:srgbClr val="83363E"/>
      </a:accent5>
      <a:accent6>
        <a:srgbClr val="53682B"/>
      </a:accent6>
      <a:hlink>
        <a:srgbClr val="0063BE"/>
      </a:hlink>
      <a:folHlink>
        <a:srgbClr val="00528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JISEA_template.thmx</Template>
  <TotalTime>790</TotalTime>
  <Words>270</Words>
  <Application>Microsoft Office PowerPoint</Application>
  <PresentationFormat>On-screen Show (4:3)</PresentationFormat>
  <Paragraphs>37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JISEA_template</vt:lpstr>
      <vt:lpstr>JISEA Natural Gas Study:  Potential U.S. Electric Power Futures</vt:lpstr>
      <vt:lpstr>Joint Institute for Strategic Energy Analysis</vt:lpstr>
      <vt:lpstr>Natural Gas and Electric Power Study</vt:lpstr>
      <vt:lpstr>Impact of EPA Rules and LNG exports on Natural Gas Demand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Trieu Mai</dc:creator>
  <cp:lastModifiedBy>JSL</cp:lastModifiedBy>
  <cp:revision>41</cp:revision>
  <dcterms:created xsi:type="dcterms:W3CDTF">2011-09-26T10:37:37Z</dcterms:created>
  <dcterms:modified xsi:type="dcterms:W3CDTF">2012-01-17T21:53:25Z</dcterms:modified>
</cp:coreProperties>
</file>